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61" r:id="rId2"/>
  </p:sldIdLst>
  <p:sldSz cx="6858000" cy="121935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84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78"/>
    <p:restoredTop sz="94676"/>
  </p:normalViewPr>
  <p:slideViewPr>
    <p:cSldViewPr>
      <p:cViewPr>
        <p:scale>
          <a:sx n="80" d="100"/>
          <a:sy n="80" d="100"/>
        </p:scale>
        <p:origin x="3216" y="60"/>
      </p:cViewPr>
      <p:guideLst>
        <p:guide orient="horz" pos="384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19BE0A-FAD9-6D4F-8206-15B13ED25D7A}" type="datetimeFigureOut">
              <a:rPr lang="de-DE" smtClean="0"/>
              <a:t>08.12.2025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560638" y="1143000"/>
            <a:ext cx="17367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182F5D-40DA-EA49-996D-A97D674F084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713217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411CED-1794-C063-4151-0B35F63FE8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58022B9C-6798-56FD-2F05-A829865D17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9DB69790-39C7-3943-B8B6-3E57DD896D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4686083-C4A8-193B-6B50-A39EADEE2A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182F5D-40DA-EA49-996D-A97D674F084F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732790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572"/>
            <a:ext cx="5829300" cy="4245175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4457"/>
            <a:ext cx="5143500" cy="2943960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DF25A-747C-F449-BABE-D30351D9A7F0}" type="datetimeFigureOut">
              <a:rPr lang="de-DE" smtClean="0"/>
              <a:t>08.12.2025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64694-EE4A-7843-BBEA-38C0EA32E76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033153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DF25A-747C-F449-BABE-D30351D9A7F0}" type="datetimeFigureOut">
              <a:rPr lang="de-DE" smtClean="0"/>
              <a:t>08.12.2025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64694-EE4A-7843-BBEA-38C0EA32E76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424305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933"/>
            <a:ext cx="5915025" cy="507219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60111"/>
            <a:ext cx="5915025" cy="2667346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DF25A-747C-F449-BABE-D30351D9A7F0}" type="datetimeFigureOut">
              <a:rPr lang="de-DE" smtClean="0"/>
              <a:t>08.12.2025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64694-EE4A-7843-BBEA-38C0EA32E76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060857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978"/>
            <a:ext cx="2914650" cy="773672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978"/>
            <a:ext cx="2914650" cy="773672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DF25A-747C-F449-BABE-D30351D9A7F0}" type="datetimeFigureOut">
              <a:rPr lang="de-DE" smtClean="0"/>
              <a:t>08.12.2025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64694-EE4A-7843-BBEA-38C0EA32E76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924911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99"/>
            <a:ext cx="5915025" cy="23568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9124"/>
            <a:ext cx="2901255" cy="146492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4047"/>
            <a:ext cx="2901255" cy="655123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9124"/>
            <a:ext cx="2915543" cy="146492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4047"/>
            <a:ext cx="2915543" cy="655123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DF25A-747C-F449-BABE-D30351D9A7F0}" type="datetimeFigureOut">
              <a:rPr lang="de-DE" smtClean="0"/>
              <a:t>08.12.2025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64694-EE4A-7843-BBEA-38C0EA32E76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939918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DF25A-747C-F449-BABE-D30351D9A7F0}" type="datetimeFigureOut">
              <a:rPr lang="de-DE" smtClean="0"/>
              <a:t>08.12.2025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64694-EE4A-7843-BBEA-38C0EA32E76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889060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DF25A-747C-F449-BABE-D30351D9A7F0}" type="datetimeFigureOut">
              <a:rPr lang="de-DE" smtClean="0"/>
              <a:t>08.12.2025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64694-EE4A-7843-BBEA-38C0EA32E76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675783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906"/>
            <a:ext cx="2211884" cy="284517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653"/>
            <a:ext cx="3471863" cy="866535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8076"/>
            <a:ext cx="2211884" cy="6777039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DF25A-747C-F449-BABE-D30351D9A7F0}" type="datetimeFigureOut">
              <a:rPr lang="de-DE" smtClean="0"/>
              <a:t>08.12.2025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64694-EE4A-7843-BBEA-38C0EA32E76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351775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906"/>
            <a:ext cx="2211884" cy="284517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653"/>
            <a:ext cx="3471863" cy="866535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8076"/>
            <a:ext cx="2211884" cy="6777039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DF25A-747C-F449-BABE-D30351D9A7F0}" type="datetimeFigureOut">
              <a:rPr lang="de-DE" smtClean="0"/>
              <a:t>08.12.2025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64694-EE4A-7843-BBEA-38C0EA32E76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637578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DF25A-747C-F449-BABE-D30351D9A7F0}" type="datetimeFigureOut">
              <a:rPr lang="de-DE" smtClean="0"/>
              <a:t>08.12.2025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64694-EE4A-7843-BBEA-38C0EA32E76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53554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96"/>
            <a:ext cx="1478756" cy="10333502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96"/>
            <a:ext cx="4350544" cy="10333502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DF25A-747C-F449-BABE-D30351D9A7F0}" type="datetimeFigureOut">
              <a:rPr lang="de-DE" smtClean="0"/>
              <a:t>08.12.2025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64694-EE4A-7843-BBEA-38C0EA32E76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156717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99"/>
            <a:ext cx="5915025" cy="23568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978"/>
            <a:ext cx="5915025" cy="7736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7" y="11301652"/>
            <a:ext cx="1543050" cy="6491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B3DF25A-747C-F449-BABE-D30351D9A7F0}" type="datetimeFigureOut">
              <a:rPr lang="de-DE" smtClean="0"/>
              <a:t>08.12.2025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1652"/>
            <a:ext cx="2314575" cy="6491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1652"/>
            <a:ext cx="1543050" cy="6491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0064694-EE4A-7843-BBEA-38C0EA32E76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463619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svg"/><Relationship Id="rId3" Type="http://schemas.openxmlformats.org/officeDocument/2006/relationships/hyperlink" Target="https://wiki.hft-stuttgart.de/download/attachments/34867778/DFG-Kodex_Satzung_Sicherung_gute_wissenschaftliche_Praxis.pdf?version=1&amp;modificationDate=1706004455904&amp;api=v2" TargetMode="External"/><Relationship Id="rId7" Type="http://schemas.openxmlformats.org/officeDocument/2006/relationships/image" Target="../media/image4.svg"/><Relationship Id="rId12" Type="http://schemas.openxmlformats.org/officeDocument/2006/relationships/image" Target="../media/image9.png"/><Relationship Id="rId17" Type="http://schemas.openxmlformats.org/officeDocument/2006/relationships/image" Target="../media/image14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8.svg"/><Relationship Id="rId5" Type="http://schemas.openxmlformats.org/officeDocument/2006/relationships/image" Target="../media/image2.svg"/><Relationship Id="rId15" Type="http://schemas.openxmlformats.org/officeDocument/2006/relationships/image" Target="../media/image12.svg"/><Relationship Id="rId10" Type="http://schemas.openxmlformats.org/officeDocument/2006/relationships/image" Target="../media/image7.png"/><Relationship Id="rId4" Type="http://schemas.openxmlformats.org/officeDocument/2006/relationships/image" Target="../media/image1.png"/><Relationship Id="rId9" Type="http://schemas.openxmlformats.org/officeDocument/2006/relationships/image" Target="../media/image6.svg"/><Relationship Id="rId1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CD094E-EF4A-BA45-C90A-7F4361FF3A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>
            <a:extLst>
              <a:ext uri="{FF2B5EF4-FFF2-40B4-BE49-F238E27FC236}">
                <a16:creationId xmlns:a16="http://schemas.microsoft.com/office/drawing/2014/main" id="{C8D11EED-DA0B-FB36-04E0-87564D6AA076}"/>
              </a:ext>
            </a:extLst>
          </p:cNvPr>
          <p:cNvSpPr/>
          <p:nvPr/>
        </p:nvSpPr>
        <p:spPr>
          <a:xfrm>
            <a:off x="100451" y="349107"/>
            <a:ext cx="6672041" cy="331378"/>
          </a:xfrm>
          <a:prstGeom prst="rect">
            <a:avLst/>
          </a:prstGeom>
          <a:solidFill>
            <a:srgbClr val="E3384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013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52D77BF2-43E6-D031-8388-B891F8EBD303}"/>
              </a:ext>
            </a:extLst>
          </p:cNvPr>
          <p:cNvSpPr txBox="1"/>
          <p:nvPr/>
        </p:nvSpPr>
        <p:spPr>
          <a:xfrm>
            <a:off x="0" y="0"/>
            <a:ext cx="6858000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013" b="1" dirty="0">
                <a:latin typeface="Arial" panose="020B0604020202020204" pitchFamily="34" charset="0"/>
                <a:cs typeface="Arial" panose="020B0604020202020204" pitchFamily="34" charset="0"/>
              </a:rPr>
              <a:t>Übersicht über Ethikkodex, Ethikkommission und Kontaktkompass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EF2C4328-C94F-140D-C7AB-CCCB9FC9C8C3}"/>
              </a:ext>
            </a:extLst>
          </p:cNvPr>
          <p:cNvSpPr txBox="1"/>
          <p:nvPr/>
        </p:nvSpPr>
        <p:spPr>
          <a:xfrm>
            <a:off x="100452" y="400753"/>
            <a:ext cx="667204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Ethikkodex | Ethikgremium | Kontaktkompass</a:t>
            </a:r>
            <a:endParaRPr lang="de-DE" sz="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CF6E089A-730F-E2BE-3F00-117DD09FFF30}"/>
              </a:ext>
            </a:extLst>
          </p:cNvPr>
          <p:cNvSpPr txBox="1"/>
          <p:nvPr/>
        </p:nvSpPr>
        <p:spPr>
          <a:xfrm>
            <a:off x="104738" y="2093826"/>
            <a:ext cx="333470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de-DE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Wissenschaftsfreiheit und Bildungsqualität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E4D029D4-339B-3973-697B-6E61FB56A9E4}"/>
              </a:ext>
            </a:extLst>
          </p:cNvPr>
          <p:cNvSpPr/>
          <p:nvPr/>
        </p:nvSpPr>
        <p:spPr>
          <a:xfrm>
            <a:off x="100451" y="726531"/>
            <a:ext cx="6672041" cy="1037657"/>
          </a:xfrm>
          <a:prstGeom prst="rect">
            <a:avLst/>
          </a:prstGeom>
          <a:solidFill>
            <a:srgbClr val="E3384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013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DD6F886D-12F6-6888-BAA1-98121630378D}"/>
              </a:ext>
            </a:extLst>
          </p:cNvPr>
          <p:cNvSpPr txBox="1"/>
          <p:nvPr/>
        </p:nvSpPr>
        <p:spPr>
          <a:xfrm>
            <a:off x="101768" y="730391"/>
            <a:ext cx="3300413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de-DE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Warum?</a:t>
            </a: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547FAA2C-74F5-C04F-D00E-A548B2655D0C}"/>
              </a:ext>
            </a:extLst>
          </p:cNvPr>
          <p:cNvSpPr txBox="1"/>
          <p:nvPr/>
        </p:nvSpPr>
        <p:spPr>
          <a:xfrm>
            <a:off x="1165628" y="935866"/>
            <a:ext cx="5606864" cy="700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79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Der Ethikkodex kann Orientierung für ethische Fragen im Studium, Forschung, Transfer und </a:t>
            </a:r>
            <a:r>
              <a:rPr lang="de-DE" sz="79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Vewaltung</a:t>
            </a:r>
            <a:r>
              <a:rPr lang="de-DE" sz="79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bieten.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79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 kann Hilfestellung geben in Situationen, die rechtlich erlaubt, aber </a:t>
            </a:r>
            <a:r>
              <a:rPr lang="de-DE" sz="79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moralisch fragwürdig </a:t>
            </a:r>
            <a:r>
              <a:rPr lang="de-DE" sz="79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sind.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79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Der Ethikkodex hilft bei Dilemma-Situationen.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79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Der Ethikkodex schafft ein </a:t>
            </a:r>
            <a:r>
              <a:rPr lang="de-DE" sz="79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Wertebewusstsein</a:t>
            </a:r>
            <a:r>
              <a:rPr lang="de-DE" sz="79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gibt </a:t>
            </a:r>
            <a:r>
              <a:rPr lang="de-DE" sz="79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Handlunsgempfehlungen</a:t>
            </a:r>
            <a:r>
              <a:rPr lang="de-DE" sz="79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und ist die Grundlage der Ethikkommission.</a:t>
            </a:r>
          </a:p>
        </p:txBody>
      </p:sp>
      <p:pic>
        <p:nvPicPr>
          <p:cNvPr id="25" name="Grafik 24" descr="Kompass Silhouette">
            <a:extLst>
              <a:ext uri="{FF2B5EF4-FFF2-40B4-BE49-F238E27FC236}">
                <a16:creationId xmlns:a16="http://schemas.microsoft.com/office/drawing/2014/main" id="{E8B7CC58-4C29-E47D-AB23-EC0ED49CA0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51939" y="1003509"/>
            <a:ext cx="628789" cy="628789"/>
          </a:xfrm>
          <a:prstGeom prst="rect">
            <a:avLst/>
          </a:prstGeom>
        </p:spPr>
      </p:pic>
      <p:sp>
        <p:nvSpPr>
          <p:cNvPr id="34" name="Rechteck 33">
            <a:extLst>
              <a:ext uri="{FF2B5EF4-FFF2-40B4-BE49-F238E27FC236}">
                <a16:creationId xmlns:a16="http://schemas.microsoft.com/office/drawing/2014/main" id="{8DDB70E6-7803-07B5-28AC-BD2263BEF78C}"/>
              </a:ext>
            </a:extLst>
          </p:cNvPr>
          <p:cNvSpPr/>
          <p:nvPr/>
        </p:nvSpPr>
        <p:spPr>
          <a:xfrm>
            <a:off x="100452" y="1818097"/>
            <a:ext cx="3301729" cy="1037657"/>
          </a:xfrm>
          <a:prstGeom prst="rect">
            <a:avLst/>
          </a:prstGeom>
          <a:solidFill>
            <a:srgbClr val="E3384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013" dirty="0"/>
          </a:p>
        </p:txBody>
      </p:sp>
      <p:sp>
        <p:nvSpPr>
          <p:cNvPr id="35" name="Textfeld 34">
            <a:extLst>
              <a:ext uri="{FF2B5EF4-FFF2-40B4-BE49-F238E27FC236}">
                <a16:creationId xmlns:a16="http://schemas.microsoft.com/office/drawing/2014/main" id="{0E1EE5F4-D0D4-4FA1-32DE-B80DB46CFF8E}"/>
              </a:ext>
            </a:extLst>
          </p:cNvPr>
          <p:cNvSpPr txBox="1"/>
          <p:nvPr/>
        </p:nvSpPr>
        <p:spPr>
          <a:xfrm>
            <a:off x="101768" y="1821957"/>
            <a:ext cx="3300413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de-DE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Unsere Werte:</a:t>
            </a:r>
          </a:p>
        </p:txBody>
      </p:sp>
      <p:sp>
        <p:nvSpPr>
          <p:cNvPr id="36" name="Textfeld 35">
            <a:extLst>
              <a:ext uri="{FF2B5EF4-FFF2-40B4-BE49-F238E27FC236}">
                <a16:creationId xmlns:a16="http://schemas.microsoft.com/office/drawing/2014/main" id="{91F07EA2-5A1F-415A-8E6C-3E31047684B1}"/>
              </a:ext>
            </a:extLst>
          </p:cNvPr>
          <p:cNvSpPr txBox="1"/>
          <p:nvPr/>
        </p:nvSpPr>
        <p:spPr>
          <a:xfrm>
            <a:off x="1165628" y="2027432"/>
            <a:ext cx="2229659" cy="700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79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Verantwortung und Integrität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79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Verantwortungsbewusstsein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79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Transparenz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79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Konstruktive Feedbackkultur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79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Wissenschaftliche Redlichkeit</a:t>
            </a:r>
          </a:p>
        </p:txBody>
      </p:sp>
      <p:sp>
        <p:nvSpPr>
          <p:cNvPr id="51" name="Rechteck 50">
            <a:extLst>
              <a:ext uri="{FF2B5EF4-FFF2-40B4-BE49-F238E27FC236}">
                <a16:creationId xmlns:a16="http://schemas.microsoft.com/office/drawing/2014/main" id="{1ABE7C47-71BF-60B1-340A-FB89D7ABEEE9}"/>
              </a:ext>
            </a:extLst>
          </p:cNvPr>
          <p:cNvSpPr/>
          <p:nvPr/>
        </p:nvSpPr>
        <p:spPr>
          <a:xfrm>
            <a:off x="3463871" y="1814237"/>
            <a:ext cx="3301728" cy="1037657"/>
          </a:xfrm>
          <a:prstGeom prst="rect">
            <a:avLst/>
          </a:prstGeom>
          <a:solidFill>
            <a:srgbClr val="E3384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013" dirty="0"/>
          </a:p>
        </p:txBody>
      </p:sp>
      <p:sp>
        <p:nvSpPr>
          <p:cNvPr id="53" name="Textfeld 52">
            <a:extLst>
              <a:ext uri="{FF2B5EF4-FFF2-40B4-BE49-F238E27FC236}">
                <a16:creationId xmlns:a16="http://schemas.microsoft.com/office/drawing/2014/main" id="{DBA709E6-95AF-DC76-D944-51C7943CF38C}"/>
              </a:ext>
            </a:extLst>
          </p:cNvPr>
          <p:cNvSpPr txBox="1"/>
          <p:nvPr/>
        </p:nvSpPr>
        <p:spPr>
          <a:xfrm>
            <a:off x="4463071" y="2023572"/>
            <a:ext cx="2302527" cy="700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79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Bildungsfreiheit und Bildungsqualität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79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Freiheit in Lehre, Forschung und Transfer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79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Qualität von Lehre, </a:t>
            </a:r>
            <a:r>
              <a:rPr lang="de-DE" sz="79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Foschung</a:t>
            </a:r>
            <a:r>
              <a:rPr lang="de-DE" sz="79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und Transfer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79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Schutz des geistigen Eigentums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sz="79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0" name="Grafik 59" descr="Abschlusshut mit einfarbiger Füllung">
            <a:extLst>
              <a:ext uri="{FF2B5EF4-FFF2-40B4-BE49-F238E27FC236}">
                <a16:creationId xmlns:a16="http://schemas.microsoft.com/office/drawing/2014/main" id="{14CAB30E-02FD-48E2-2A9E-F92C1A68D7F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724942" y="2067320"/>
            <a:ext cx="630000" cy="630000"/>
          </a:xfrm>
          <a:prstGeom prst="rect">
            <a:avLst/>
          </a:prstGeom>
        </p:spPr>
      </p:pic>
      <p:pic>
        <p:nvPicPr>
          <p:cNvPr id="64" name="Grafik 63" descr="Handschlag mit einfarbiger Füllung">
            <a:extLst>
              <a:ext uri="{FF2B5EF4-FFF2-40B4-BE49-F238E27FC236}">
                <a16:creationId xmlns:a16="http://schemas.microsoft.com/office/drawing/2014/main" id="{E00F7DE5-BAF8-4F86-989F-757F3A1573E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63766" y="2109982"/>
            <a:ext cx="630000" cy="630000"/>
          </a:xfrm>
          <a:prstGeom prst="rect">
            <a:avLst/>
          </a:prstGeom>
        </p:spPr>
      </p:pic>
      <p:sp>
        <p:nvSpPr>
          <p:cNvPr id="67" name="Rechteck 66">
            <a:extLst>
              <a:ext uri="{FF2B5EF4-FFF2-40B4-BE49-F238E27FC236}">
                <a16:creationId xmlns:a16="http://schemas.microsoft.com/office/drawing/2014/main" id="{E3EC4388-5E1F-DD75-65F9-1D9FF1860AFD}"/>
              </a:ext>
            </a:extLst>
          </p:cNvPr>
          <p:cNvSpPr/>
          <p:nvPr/>
        </p:nvSpPr>
        <p:spPr>
          <a:xfrm>
            <a:off x="100451" y="2898264"/>
            <a:ext cx="3301729" cy="1037657"/>
          </a:xfrm>
          <a:prstGeom prst="rect">
            <a:avLst/>
          </a:prstGeom>
          <a:solidFill>
            <a:srgbClr val="E3384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013" dirty="0"/>
          </a:p>
        </p:txBody>
      </p:sp>
      <p:sp>
        <p:nvSpPr>
          <p:cNvPr id="68" name="Textfeld 67">
            <a:extLst>
              <a:ext uri="{FF2B5EF4-FFF2-40B4-BE49-F238E27FC236}">
                <a16:creationId xmlns:a16="http://schemas.microsoft.com/office/drawing/2014/main" id="{1969700D-5825-4898-A79D-CC4C5601D8F6}"/>
              </a:ext>
            </a:extLst>
          </p:cNvPr>
          <p:cNvSpPr txBox="1"/>
          <p:nvPr/>
        </p:nvSpPr>
        <p:spPr>
          <a:xfrm>
            <a:off x="1165627" y="3107599"/>
            <a:ext cx="2229659" cy="700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79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Gleichberechtigung und</a:t>
            </a:r>
          </a:p>
          <a:p>
            <a:r>
              <a:rPr lang="de-DE" sz="79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respektvolles Miteinander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79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Chancengleichheit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79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Fairness und Respekt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79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Wertschätzung</a:t>
            </a:r>
          </a:p>
        </p:txBody>
      </p:sp>
      <p:sp>
        <p:nvSpPr>
          <p:cNvPr id="69" name="Rechteck 68">
            <a:extLst>
              <a:ext uri="{FF2B5EF4-FFF2-40B4-BE49-F238E27FC236}">
                <a16:creationId xmlns:a16="http://schemas.microsoft.com/office/drawing/2014/main" id="{382A2F4E-70B7-D001-F09D-E1AF391ADBD7}"/>
              </a:ext>
            </a:extLst>
          </p:cNvPr>
          <p:cNvSpPr/>
          <p:nvPr/>
        </p:nvSpPr>
        <p:spPr>
          <a:xfrm>
            <a:off x="3463868" y="2894404"/>
            <a:ext cx="3301729" cy="1037657"/>
          </a:xfrm>
          <a:prstGeom prst="rect">
            <a:avLst/>
          </a:prstGeom>
          <a:solidFill>
            <a:srgbClr val="E3384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013" dirty="0"/>
          </a:p>
        </p:txBody>
      </p:sp>
      <p:sp>
        <p:nvSpPr>
          <p:cNvPr id="70" name="Textfeld 69">
            <a:extLst>
              <a:ext uri="{FF2B5EF4-FFF2-40B4-BE49-F238E27FC236}">
                <a16:creationId xmlns:a16="http://schemas.microsoft.com/office/drawing/2014/main" id="{55C1AF12-45E5-056E-162C-E555284F8630}"/>
              </a:ext>
            </a:extLst>
          </p:cNvPr>
          <p:cNvSpPr txBox="1"/>
          <p:nvPr/>
        </p:nvSpPr>
        <p:spPr>
          <a:xfrm>
            <a:off x="4463070" y="3103739"/>
            <a:ext cx="2302527" cy="5786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79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Nachhaltigkeit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79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Gesellschaftlicher Nutzen und Gemeinwohl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79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Nachhaltigkeit und Umweltschutz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79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Gesundheit am Arbeits- und Studienplatz</a:t>
            </a:r>
          </a:p>
        </p:txBody>
      </p:sp>
      <p:pic>
        <p:nvPicPr>
          <p:cNvPr id="66" name="Grafik 65" descr="Prost Silhouette">
            <a:extLst>
              <a:ext uri="{FF2B5EF4-FFF2-40B4-BE49-F238E27FC236}">
                <a16:creationId xmlns:a16="http://schemas.microsoft.com/office/drawing/2014/main" id="{8CE46BD1-6CE2-8FE2-1233-793E9A8AC6E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50728" y="3221626"/>
            <a:ext cx="630000" cy="630000"/>
          </a:xfrm>
          <a:prstGeom prst="rect">
            <a:avLst/>
          </a:prstGeom>
        </p:spPr>
      </p:pic>
      <p:pic>
        <p:nvPicPr>
          <p:cNvPr id="62" name="Grafik 61" descr="Pflanze mit einfarbiger Füllung">
            <a:extLst>
              <a:ext uri="{FF2B5EF4-FFF2-40B4-BE49-F238E27FC236}">
                <a16:creationId xmlns:a16="http://schemas.microsoft.com/office/drawing/2014/main" id="{C55FE46C-F8E4-F3BA-B5CA-0BFC1090D23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724941" y="3147487"/>
            <a:ext cx="630000" cy="630000"/>
          </a:xfrm>
          <a:prstGeom prst="rect">
            <a:avLst/>
          </a:prstGeom>
        </p:spPr>
      </p:pic>
      <p:sp>
        <p:nvSpPr>
          <p:cNvPr id="73" name="Rechteck 72">
            <a:extLst>
              <a:ext uri="{FF2B5EF4-FFF2-40B4-BE49-F238E27FC236}">
                <a16:creationId xmlns:a16="http://schemas.microsoft.com/office/drawing/2014/main" id="{399DC260-A66C-97DC-1912-06827AA0CCEF}"/>
              </a:ext>
            </a:extLst>
          </p:cNvPr>
          <p:cNvSpPr/>
          <p:nvPr/>
        </p:nvSpPr>
        <p:spPr>
          <a:xfrm>
            <a:off x="87947" y="3989830"/>
            <a:ext cx="3300413" cy="3779200"/>
          </a:xfrm>
          <a:prstGeom prst="rect">
            <a:avLst/>
          </a:prstGeom>
          <a:solidFill>
            <a:srgbClr val="E3384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013" dirty="0"/>
          </a:p>
        </p:txBody>
      </p:sp>
      <p:sp>
        <p:nvSpPr>
          <p:cNvPr id="74" name="Textfeld 73">
            <a:extLst>
              <a:ext uri="{FF2B5EF4-FFF2-40B4-BE49-F238E27FC236}">
                <a16:creationId xmlns:a16="http://schemas.microsoft.com/office/drawing/2014/main" id="{4AA25C3C-3D6C-CA3D-EA58-080DF558E1F5}"/>
              </a:ext>
            </a:extLst>
          </p:cNvPr>
          <p:cNvSpPr txBox="1"/>
          <p:nvPr/>
        </p:nvSpPr>
        <p:spPr>
          <a:xfrm>
            <a:off x="89264" y="3993690"/>
            <a:ext cx="3300413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de-DE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Wie?</a:t>
            </a:r>
          </a:p>
        </p:txBody>
      </p:sp>
      <p:sp>
        <p:nvSpPr>
          <p:cNvPr id="75" name="Textfeld 74">
            <a:extLst>
              <a:ext uri="{FF2B5EF4-FFF2-40B4-BE49-F238E27FC236}">
                <a16:creationId xmlns:a16="http://schemas.microsoft.com/office/drawing/2014/main" id="{4053E3A1-ED10-AC5E-8671-76BA08E96428}"/>
              </a:ext>
            </a:extLst>
          </p:cNvPr>
          <p:cNvSpPr txBox="1"/>
          <p:nvPr/>
        </p:nvSpPr>
        <p:spPr>
          <a:xfrm>
            <a:off x="475355" y="4249045"/>
            <a:ext cx="2235236" cy="2139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79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Ethikkommission</a:t>
            </a:r>
          </a:p>
        </p:txBody>
      </p:sp>
      <p:pic>
        <p:nvPicPr>
          <p:cNvPr id="58" name="Grafik 57" descr="Puzzleteile mit einfarbiger Füllung">
            <a:extLst>
              <a:ext uri="{FF2B5EF4-FFF2-40B4-BE49-F238E27FC236}">
                <a16:creationId xmlns:a16="http://schemas.microsoft.com/office/drawing/2014/main" id="{225CE2D8-13BA-B399-F3E2-BC97467FF57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84545" y="4191249"/>
            <a:ext cx="290810" cy="290810"/>
          </a:xfrm>
          <a:prstGeom prst="rect">
            <a:avLst/>
          </a:prstGeom>
        </p:spPr>
      </p:pic>
      <p:sp>
        <p:nvSpPr>
          <p:cNvPr id="82" name="Textfeld 81">
            <a:extLst>
              <a:ext uri="{FF2B5EF4-FFF2-40B4-BE49-F238E27FC236}">
                <a16:creationId xmlns:a16="http://schemas.microsoft.com/office/drawing/2014/main" id="{0DEBC77D-8D6F-E1B0-079D-E93D9ABD9F28}"/>
              </a:ext>
            </a:extLst>
          </p:cNvPr>
          <p:cNvSpPr txBox="1"/>
          <p:nvPr/>
        </p:nvSpPr>
        <p:spPr>
          <a:xfrm>
            <a:off x="132744" y="4515832"/>
            <a:ext cx="3253178" cy="325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79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Zusammensetzung</a:t>
            </a:r>
          </a:p>
          <a:p>
            <a:endParaRPr lang="de-DE" sz="79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79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Vorsitz des </a:t>
            </a:r>
            <a:r>
              <a:rPr lang="de-DE" sz="79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AStA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79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Vorsitz des </a:t>
            </a:r>
            <a:r>
              <a:rPr lang="de-DE" sz="79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Personalrats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79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Prorektorat Transfer und Klimastrategie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79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Senatsbeauftragte:r</a:t>
            </a:r>
            <a:r>
              <a:rPr lang="de-DE" sz="79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für Ethik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79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Referent:in</a:t>
            </a:r>
            <a:r>
              <a:rPr lang="de-DE" sz="79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für Ethik und Nachhaltigkeit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sz="79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sz="79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79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Aufgaben</a:t>
            </a:r>
          </a:p>
          <a:p>
            <a:endParaRPr lang="de-DE" sz="79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79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Bearbeitung ethischer Anliegen, wenn die Ethikkommission einberufen wird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79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Prüfung von Fällen, bei denen keine bestehende Leitlinie greift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79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Entwicklung von Empfehlungen für das weitere Vorgehen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79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Alle zwei Jahre: Aktualisierung und Weiterentwicklung des Ethikkodex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sz="79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sz="79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79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Prinzipien</a:t>
            </a:r>
          </a:p>
          <a:p>
            <a:endParaRPr lang="de-DE" sz="79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79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Unabhängiges, vertrauliches Arbeiten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79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Orientierung am Ethikkodex, nicht an Einzelinteressen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79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Keine juristische Beurteilung, sondern ethische Bewertung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sz="79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Rechteck 86">
            <a:extLst>
              <a:ext uri="{FF2B5EF4-FFF2-40B4-BE49-F238E27FC236}">
                <a16:creationId xmlns:a16="http://schemas.microsoft.com/office/drawing/2014/main" id="{CC2B69A6-A460-BB4D-7CB9-9BDF437C9F35}"/>
              </a:ext>
            </a:extLst>
          </p:cNvPr>
          <p:cNvSpPr/>
          <p:nvPr/>
        </p:nvSpPr>
        <p:spPr>
          <a:xfrm>
            <a:off x="3474725" y="3989830"/>
            <a:ext cx="3300413" cy="3779200"/>
          </a:xfrm>
          <a:prstGeom prst="rect">
            <a:avLst/>
          </a:prstGeom>
          <a:solidFill>
            <a:srgbClr val="E3384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013" dirty="0"/>
          </a:p>
        </p:txBody>
      </p:sp>
      <p:sp>
        <p:nvSpPr>
          <p:cNvPr id="89" name="Textfeld 88">
            <a:extLst>
              <a:ext uri="{FF2B5EF4-FFF2-40B4-BE49-F238E27FC236}">
                <a16:creationId xmlns:a16="http://schemas.microsoft.com/office/drawing/2014/main" id="{E0A85FC6-5541-4EA4-8AC7-94EB0BAE9B2B}"/>
              </a:ext>
            </a:extLst>
          </p:cNvPr>
          <p:cNvSpPr txBox="1"/>
          <p:nvPr/>
        </p:nvSpPr>
        <p:spPr>
          <a:xfrm>
            <a:off x="3862133" y="4249045"/>
            <a:ext cx="2235236" cy="2139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79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Digitale Beratung</a:t>
            </a:r>
          </a:p>
        </p:txBody>
      </p:sp>
      <p:sp>
        <p:nvSpPr>
          <p:cNvPr id="91" name="Textfeld 90">
            <a:extLst>
              <a:ext uri="{FF2B5EF4-FFF2-40B4-BE49-F238E27FC236}">
                <a16:creationId xmlns:a16="http://schemas.microsoft.com/office/drawing/2014/main" id="{B580E21B-5B06-F869-F49C-B21668E825C8}"/>
              </a:ext>
            </a:extLst>
          </p:cNvPr>
          <p:cNvSpPr txBox="1"/>
          <p:nvPr/>
        </p:nvSpPr>
        <p:spPr>
          <a:xfrm>
            <a:off x="3519522" y="4515832"/>
            <a:ext cx="3253178" cy="325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79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Anliegen, Fragen, Probleme?</a:t>
            </a:r>
          </a:p>
          <a:p>
            <a:endParaRPr lang="de-DE" sz="79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79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Der Kontaktkompass hilft Ihnen schnell und gezielt weiter.</a:t>
            </a:r>
          </a:p>
          <a:p>
            <a:endParaRPr lang="de-DE" sz="79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79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 funktioniert es:</a:t>
            </a:r>
          </a:p>
          <a:p>
            <a:endParaRPr lang="de-DE" sz="79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79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Ist es ein Notfall?</a:t>
            </a:r>
          </a:p>
          <a:p>
            <a:endParaRPr lang="de-DE" sz="79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79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–&gt; </a:t>
            </a:r>
            <a:r>
              <a:rPr lang="de-DE" sz="79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Sofortige Weiterleitung an Notfall-Kontakte bei Gefahr.</a:t>
            </a:r>
          </a:p>
          <a:p>
            <a:endParaRPr lang="de-DE" sz="79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79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Sonstiges Anliegen?</a:t>
            </a:r>
          </a:p>
          <a:p>
            <a:endParaRPr lang="de-DE" sz="79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79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–&gt; </a:t>
            </a:r>
            <a:r>
              <a:rPr lang="de-DE" sz="79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Weiterleitung zur passenden Leitlinie und/oder Ansprechperson.</a:t>
            </a:r>
          </a:p>
          <a:p>
            <a:endParaRPr lang="de-DE" sz="79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79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Keine Lösung gefunden?</a:t>
            </a:r>
          </a:p>
          <a:p>
            <a:endParaRPr lang="de-DE" sz="79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79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–&gt; </a:t>
            </a:r>
            <a:r>
              <a:rPr lang="de-DE" sz="79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Weiterleitung an </a:t>
            </a:r>
            <a:r>
              <a:rPr lang="de-DE" sz="79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Ethikbeauftragte:n</a:t>
            </a:r>
            <a:r>
              <a:rPr lang="de-DE" sz="79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und ggf. an die Ethikkommission.</a:t>
            </a:r>
          </a:p>
          <a:p>
            <a:endParaRPr lang="de-DE" sz="79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sz="79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sz="79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sz="79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sz="79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79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Ihr Anliegen wird ernst genommen – schnell, vertraulich und zielgerichtet.</a:t>
            </a:r>
          </a:p>
          <a:p>
            <a:endParaRPr lang="de-DE" sz="79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6" name="Grafik 55" descr="Laptop Silhouette">
            <a:extLst>
              <a:ext uri="{FF2B5EF4-FFF2-40B4-BE49-F238E27FC236}">
                <a16:creationId xmlns:a16="http://schemas.microsoft.com/office/drawing/2014/main" id="{9A59B060-3853-F53F-31FF-DAB9BD07271F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3570928" y="4190854"/>
            <a:ext cx="291600" cy="291600"/>
          </a:xfrm>
          <a:prstGeom prst="rect">
            <a:avLst/>
          </a:prstGeom>
        </p:spPr>
      </p:pic>
      <p:sp>
        <p:nvSpPr>
          <p:cNvPr id="92" name="Rechteck 91">
            <a:extLst>
              <a:ext uri="{FF2B5EF4-FFF2-40B4-BE49-F238E27FC236}">
                <a16:creationId xmlns:a16="http://schemas.microsoft.com/office/drawing/2014/main" id="{D18C9A7F-BC21-DB54-E3F9-631B37855496}"/>
              </a:ext>
            </a:extLst>
          </p:cNvPr>
          <p:cNvSpPr/>
          <p:nvPr/>
        </p:nvSpPr>
        <p:spPr>
          <a:xfrm>
            <a:off x="84193" y="7839159"/>
            <a:ext cx="3301729" cy="1281971"/>
          </a:xfrm>
          <a:prstGeom prst="rect">
            <a:avLst/>
          </a:prstGeom>
          <a:solidFill>
            <a:srgbClr val="E3384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013" dirty="0"/>
          </a:p>
        </p:txBody>
      </p:sp>
      <p:sp>
        <p:nvSpPr>
          <p:cNvPr id="93" name="Textfeld 92">
            <a:extLst>
              <a:ext uri="{FF2B5EF4-FFF2-40B4-BE49-F238E27FC236}">
                <a16:creationId xmlns:a16="http://schemas.microsoft.com/office/drawing/2014/main" id="{4C46AFD6-0CC3-4839-1508-EEB1E12CDDE9}"/>
              </a:ext>
            </a:extLst>
          </p:cNvPr>
          <p:cNvSpPr txBox="1"/>
          <p:nvPr/>
        </p:nvSpPr>
        <p:spPr>
          <a:xfrm>
            <a:off x="85509" y="7843019"/>
            <a:ext cx="3300413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de-DE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Für Wen?</a:t>
            </a:r>
          </a:p>
        </p:txBody>
      </p:sp>
      <p:sp>
        <p:nvSpPr>
          <p:cNvPr id="94" name="Textfeld 93">
            <a:extLst>
              <a:ext uri="{FF2B5EF4-FFF2-40B4-BE49-F238E27FC236}">
                <a16:creationId xmlns:a16="http://schemas.microsoft.com/office/drawing/2014/main" id="{452AA753-05A7-B4FB-A8BE-684D9823D00B}"/>
              </a:ext>
            </a:extLst>
          </p:cNvPr>
          <p:cNvSpPr txBox="1"/>
          <p:nvPr/>
        </p:nvSpPr>
        <p:spPr>
          <a:xfrm>
            <a:off x="119221" y="8048494"/>
            <a:ext cx="2229659" cy="700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79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Studierende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79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Mitarbeitende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79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Professor:innen</a:t>
            </a:r>
            <a:endParaRPr lang="de-DE" sz="79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79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Lehrbeauftragte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79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Doktorand:innen</a:t>
            </a:r>
            <a:endParaRPr lang="de-DE" sz="79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7" name="Rechteck 96">
            <a:extLst>
              <a:ext uri="{FF2B5EF4-FFF2-40B4-BE49-F238E27FC236}">
                <a16:creationId xmlns:a16="http://schemas.microsoft.com/office/drawing/2014/main" id="{F46F3D43-2C68-19B4-0A30-FB2A0213ABE5}"/>
              </a:ext>
            </a:extLst>
          </p:cNvPr>
          <p:cNvSpPr/>
          <p:nvPr/>
        </p:nvSpPr>
        <p:spPr>
          <a:xfrm>
            <a:off x="3472080" y="7839159"/>
            <a:ext cx="3301729" cy="1281971"/>
          </a:xfrm>
          <a:prstGeom prst="rect">
            <a:avLst/>
          </a:prstGeom>
          <a:solidFill>
            <a:srgbClr val="E3384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013" dirty="0"/>
          </a:p>
        </p:txBody>
      </p:sp>
      <p:sp>
        <p:nvSpPr>
          <p:cNvPr id="98" name="Textfeld 97">
            <a:extLst>
              <a:ext uri="{FF2B5EF4-FFF2-40B4-BE49-F238E27FC236}">
                <a16:creationId xmlns:a16="http://schemas.microsoft.com/office/drawing/2014/main" id="{31185CA0-DFBB-D901-D563-478E36DD66DB}"/>
              </a:ext>
            </a:extLst>
          </p:cNvPr>
          <p:cNvSpPr txBox="1"/>
          <p:nvPr/>
        </p:nvSpPr>
        <p:spPr>
          <a:xfrm>
            <a:off x="3473396" y="7843019"/>
            <a:ext cx="3300413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de-DE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Kontakte</a:t>
            </a:r>
          </a:p>
        </p:txBody>
      </p:sp>
      <p:sp>
        <p:nvSpPr>
          <p:cNvPr id="99" name="Textfeld 98">
            <a:extLst>
              <a:ext uri="{FF2B5EF4-FFF2-40B4-BE49-F238E27FC236}">
                <a16:creationId xmlns:a16="http://schemas.microsoft.com/office/drawing/2014/main" id="{2CD0A7C3-C998-6C06-DE23-DE76A928F89A}"/>
              </a:ext>
            </a:extLst>
          </p:cNvPr>
          <p:cNvSpPr txBox="1"/>
          <p:nvPr/>
        </p:nvSpPr>
        <p:spPr>
          <a:xfrm>
            <a:off x="3482879" y="8048494"/>
            <a:ext cx="3258489" cy="10218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79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Zentrum für Klimakompetenz und Ethik</a:t>
            </a:r>
          </a:p>
          <a:p>
            <a:r>
              <a:rPr lang="de-DE" sz="6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zke@hft-stuttgart.de</a:t>
            </a:r>
          </a:p>
          <a:p>
            <a:endParaRPr lang="de-DE" sz="79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79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Tobias Popovic | Senatsbeauftragter für Ethik</a:t>
            </a:r>
          </a:p>
          <a:p>
            <a:r>
              <a:rPr lang="de-DE" sz="6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tobias.popovic@hft-stuttgart.de</a:t>
            </a:r>
          </a:p>
          <a:p>
            <a:endParaRPr lang="de-DE" sz="79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79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Diana </a:t>
            </a:r>
            <a:r>
              <a:rPr lang="de-DE" sz="79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Arfeli</a:t>
            </a:r>
            <a:r>
              <a:rPr lang="de-DE" sz="79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| Referentin für Ethik &amp; Nachhaltigkeit</a:t>
            </a:r>
          </a:p>
          <a:p>
            <a:r>
              <a:rPr lang="de-DE" sz="65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diana.arfeli@hft-stuttgart.de</a:t>
            </a:r>
            <a:endParaRPr lang="de-DE" sz="6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82395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341</Words>
  <Application>Microsoft Office PowerPoint</Application>
  <PresentationFormat>Benutzerdefiniert</PresentationFormat>
  <Paragraphs>91</Paragraphs>
  <Slides>1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Michaja Treczokat</dc:creator>
  <cp:lastModifiedBy>Dr. Diana Arfeli</cp:lastModifiedBy>
  <cp:revision>4</cp:revision>
  <dcterms:created xsi:type="dcterms:W3CDTF">2025-11-28T16:59:02Z</dcterms:created>
  <dcterms:modified xsi:type="dcterms:W3CDTF">2025-12-08T11:58:40Z</dcterms:modified>
</cp:coreProperties>
</file>