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6858000" cy="12193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8"/>
    <p:restoredTop sz="94676"/>
  </p:normalViewPr>
  <p:slideViewPr>
    <p:cSldViewPr>
      <p:cViewPr>
        <p:scale>
          <a:sx n="80" d="100"/>
          <a:sy n="80" d="100"/>
        </p:scale>
        <p:origin x="1540" y="-104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9BE0A-FAD9-6D4F-8206-15B13ED25D7A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82F5D-40DA-EA49-996D-A97D674F0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32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11CED-1794-C063-4151-0B35F63FE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22B9C-6798-56FD-2F05-A829865D1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DB69790-39C7-3943-B8B6-3E57DD896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686083-C4A8-193B-6B50-A39EADEE2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82F5D-40DA-EA49-996D-A97D674F084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27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572"/>
            <a:ext cx="5829300" cy="42451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4457"/>
            <a:ext cx="5143500" cy="294396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31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43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933"/>
            <a:ext cx="5915025" cy="507219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60111"/>
            <a:ext cx="5915025" cy="266734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08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978"/>
            <a:ext cx="2914650" cy="77367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978"/>
            <a:ext cx="2914650" cy="77367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49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99"/>
            <a:ext cx="5915025" cy="23568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9124"/>
            <a:ext cx="2901255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4047"/>
            <a:ext cx="2901255" cy="655123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9124"/>
            <a:ext cx="2915543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4047"/>
            <a:ext cx="2915543" cy="655123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99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890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57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653"/>
            <a:ext cx="3471863" cy="86653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17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653"/>
            <a:ext cx="3471863" cy="86653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75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35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96"/>
            <a:ext cx="1478756" cy="1033350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96"/>
            <a:ext cx="4350544" cy="1033350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67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99"/>
            <a:ext cx="5915025" cy="235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978"/>
            <a:ext cx="5915025" cy="773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3DF25A-747C-F449-BABE-D30351D9A7F0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1652"/>
            <a:ext cx="2314575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36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hyperlink" Target="https://wiki.hft-stuttgart.de/download/attachments/34867778/DFG-Kodex_Satzung_Sicherung_gute_wissenschaftliche_Praxis.pdf?version=1&amp;modificationDate=1706004455904&amp;api=v2" TargetMode="Externa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94E-EF4A-BA45-C90A-7F4361FF3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8D11EED-DA0B-FB36-04E0-87564D6AA076}"/>
              </a:ext>
            </a:extLst>
          </p:cNvPr>
          <p:cNvSpPr/>
          <p:nvPr/>
        </p:nvSpPr>
        <p:spPr>
          <a:xfrm>
            <a:off x="100451" y="349107"/>
            <a:ext cx="6672041" cy="331378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2D77BF2-43E6-D031-8388-B891F8EBD303}"/>
              </a:ext>
            </a:extLst>
          </p:cNvPr>
          <p:cNvSpPr txBox="1"/>
          <p:nvPr/>
        </p:nvSpPr>
        <p:spPr>
          <a:xfrm>
            <a:off x="0" y="0"/>
            <a:ext cx="685800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13" b="1" dirty="0">
                <a:latin typeface="Arial" panose="020B0604020202020204" pitchFamily="34" charset="0"/>
                <a:cs typeface="Arial" panose="020B0604020202020204" pitchFamily="34" charset="0"/>
              </a:rPr>
              <a:t>Übersicht über Ethikkodex, Ethikkommission und Kontaktkompass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F2C4328-C94F-140D-C7AB-CCCB9FC9C8C3}"/>
              </a:ext>
            </a:extLst>
          </p:cNvPr>
          <p:cNvSpPr txBox="1"/>
          <p:nvPr/>
        </p:nvSpPr>
        <p:spPr>
          <a:xfrm>
            <a:off x="100452" y="400753"/>
            <a:ext cx="66720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Ethikkodex </a:t>
            </a:r>
            <a:r>
              <a:rPr lang="de-DE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Ethikkommission </a:t>
            </a:r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Kontaktkompass</a:t>
            </a:r>
            <a:endParaRPr lang="de-DE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F6E089A-730F-E2BE-3F00-117DD09FFF30}"/>
              </a:ext>
            </a:extLst>
          </p:cNvPr>
          <p:cNvSpPr txBox="1"/>
          <p:nvPr/>
        </p:nvSpPr>
        <p:spPr>
          <a:xfrm>
            <a:off x="104738" y="2093826"/>
            <a:ext cx="33347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Wissenschaftsfreiheit und Bildungsqualität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D029D4-339B-3973-697B-6E61FB56A9E4}"/>
              </a:ext>
            </a:extLst>
          </p:cNvPr>
          <p:cNvSpPr/>
          <p:nvPr/>
        </p:nvSpPr>
        <p:spPr>
          <a:xfrm>
            <a:off x="100451" y="726531"/>
            <a:ext cx="6672041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D6F886D-12F6-6888-BAA1-98121630378D}"/>
              </a:ext>
            </a:extLst>
          </p:cNvPr>
          <p:cNvSpPr txBox="1"/>
          <p:nvPr/>
        </p:nvSpPr>
        <p:spPr>
          <a:xfrm>
            <a:off x="101768" y="730391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Warum?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47FAA2C-74F5-C04F-D00E-A548B2655D0C}"/>
              </a:ext>
            </a:extLst>
          </p:cNvPr>
          <p:cNvSpPr txBox="1"/>
          <p:nvPr/>
        </p:nvSpPr>
        <p:spPr>
          <a:xfrm>
            <a:off x="1165628" y="935866"/>
            <a:ext cx="5606864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kann Orientierung für ethische Fragen im Studium, Forschung, Transfer und Verwaltung bieten.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kann Hilfestellung geben in Situationen, die rechtlich erlaubt, aber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moralisch fragwürdig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hilft bei Dilemma-Situationen.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schafft ein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Wertebewusstsein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gibt Handlunsgempfehlungen und ist die Grundlage der Ethikkommission.</a:t>
            </a:r>
          </a:p>
        </p:txBody>
      </p:sp>
      <p:pic>
        <p:nvPicPr>
          <p:cNvPr id="25" name="Grafik 24" descr="Kompass Silhouette">
            <a:extLst>
              <a:ext uri="{FF2B5EF4-FFF2-40B4-BE49-F238E27FC236}">
                <a16:creationId xmlns:a16="http://schemas.microsoft.com/office/drawing/2014/main" id="{E8B7CC58-4C29-E47D-AB23-EC0ED49CA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939" y="1003509"/>
            <a:ext cx="628789" cy="628789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8DDB70E6-7803-07B5-28AC-BD2263BEF78C}"/>
              </a:ext>
            </a:extLst>
          </p:cNvPr>
          <p:cNvSpPr/>
          <p:nvPr/>
        </p:nvSpPr>
        <p:spPr>
          <a:xfrm>
            <a:off x="100452" y="1818097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0E1EE5F4-D0D4-4FA1-32DE-B80DB46CFF8E}"/>
              </a:ext>
            </a:extLst>
          </p:cNvPr>
          <p:cNvSpPr txBox="1"/>
          <p:nvPr/>
        </p:nvSpPr>
        <p:spPr>
          <a:xfrm>
            <a:off x="101768" y="1821957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Unsere Werte: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1F07EA2-5A1F-415A-8E6C-3E31047684B1}"/>
              </a:ext>
            </a:extLst>
          </p:cNvPr>
          <p:cNvSpPr txBox="1"/>
          <p:nvPr/>
        </p:nvSpPr>
        <p:spPr>
          <a:xfrm>
            <a:off x="1165628" y="2027432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 und Integrität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Verantwortungsbewusstsein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Konstruktive Feedbackkultur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Wissenschaftliche Redlichkeit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1ABE7C47-71BF-60B1-340A-FB89D7ABEEE9}"/>
              </a:ext>
            </a:extLst>
          </p:cNvPr>
          <p:cNvSpPr/>
          <p:nvPr/>
        </p:nvSpPr>
        <p:spPr>
          <a:xfrm>
            <a:off x="3463871" y="1814237"/>
            <a:ext cx="3301728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DBA709E6-95AF-DC76-D944-51C7943CF38C}"/>
              </a:ext>
            </a:extLst>
          </p:cNvPr>
          <p:cNvSpPr txBox="1"/>
          <p:nvPr/>
        </p:nvSpPr>
        <p:spPr>
          <a:xfrm>
            <a:off x="4463071" y="2023572"/>
            <a:ext cx="2302527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Bildungsfreiheit und Bildungsqualität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Freiheit in Lehre, Forschung und Transfer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 von Lehre,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Foschung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Transfer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des geistigen Eigentums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Grafik 59" descr="Abschlusshut mit einfarbiger Füllung">
            <a:extLst>
              <a:ext uri="{FF2B5EF4-FFF2-40B4-BE49-F238E27FC236}">
                <a16:creationId xmlns:a16="http://schemas.microsoft.com/office/drawing/2014/main" id="{14CAB30E-02FD-48E2-2A9E-F92C1A68D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4942" y="2067320"/>
            <a:ext cx="630000" cy="630000"/>
          </a:xfrm>
          <a:prstGeom prst="rect">
            <a:avLst/>
          </a:prstGeom>
        </p:spPr>
      </p:pic>
      <p:pic>
        <p:nvPicPr>
          <p:cNvPr id="64" name="Grafik 63" descr="Handschlag mit einfarbiger Füllung">
            <a:extLst>
              <a:ext uri="{FF2B5EF4-FFF2-40B4-BE49-F238E27FC236}">
                <a16:creationId xmlns:a16="http://schemas.microsoft.com/office/drawing/2014/main" id="{E00F7DE5-BAF8-4F86-989F-757F3A1573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766" y="2109982"/>
            <a:ext cx="630000" cy="630000"/>
          </a:xfrm>
          <a:prstGeom prst="rect">
            <a:avLst/>
          </a:prstGeom>
        </p:spPr>
      </p:pic>
      <p:sp>
        <p:nvSpPr>
          <p:cNvPr id="67" name="Rechteck 66">
            <a:extLst>
              <a:ext uri="{FF2B5EF4-FFF2-40B4-BE49-F238E27FC236}">
                <a16:creationId xmlns:a16="http://schemas.microsoft.com/office/drawing/2014/main" id="{E3EC4388-5E1F-DD75-65F9-1D9FF1860AFD}"/>
              </a:ext>
            </a:extLst>
          </p:cNvPr>
          <p:cNvSpPr/>
          <p:nvPr/>
        </p:nvSpPr>
        <p:spPr>
          <a:xfrm>
            <a:off x="100451" y="2898264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1969700D-5825-4898-A79D-CC4C5601D8F6}"/>
              </a:ext>
            </a:extLst>
          </p:cNvPr>
          <p:cNvSpPr txBox="1"/>
          <p:nvPr/>
        </p:nvSpPr>
        <p:spPr>
          <a:xfrm>
            <a:off x="1165627" y="3107599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Gleichberechtigung und</a:t>
            </a: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respektvolles Miteinander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Chancengleichheit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Fairness und Respekt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Wertschätzung</a:t>
            </a: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382A2F4E-70B7-D001-F09D-E1AF391ADBD7}"/>
              </a:ext>
            </a:extLst>
          </p:cNvPr>
          <p:cNvSpPr/>
          <p:nvPr/>
        </p:nvSpPr>
        <p:spPr>
          <a:xfrm>
            <a:off x="3463868" y="2894404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55C1AF12-45E5-056E-162C-E555284F8630}"/>
              </a:ext>
            </a:extLst>
          </p:cNvPr>
          <p:cNvSpPr txBox="1"/>
          <p:nvPr/>
        </p:nvSpPr>
        <p:spPr>
          <a:xfrm>
            <a:off x="4463070" y="3103739"/>
            <a:ext cx="2302527" cy="57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Gesellschaftlicher Nutzen und Gemeinwohl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 und Umweltschutz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Gesundheit am Arbeits- und Studienplatz</a:t>
            </a:r>
          </a:p>
        </p:txBody>
      </p:sp>
      <p:pic>
        <p:nvPicPr>
          <p:cNvPr id="66" name="Grafik 65" descr="Prost Silhouette">
            <a:extLst>
              <a:ext uri="{FF2B5EF4-FFF2-40B4-BE49-F238E27FC236}">
                <a16:creationId xmlns:a16="http://schemas.microsoft.com/office/drawing/2014/main" id="{8CE46BD1-6CE2-8FE2-1233-793E9A8AC6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0728" y="3221626"/>
            <a:ext cx="630000" cy="630000"/>
          </a:xfrm>
          <a:prstGeom prst="rect">
            <a:avLst/>
          </a:prstGeom>
        </p:spPr>
      </p:pic>
      <p:pic>
        <p:nvPicPr>
          <p:cNvPr id="62" name="Grafik 61" descr="Pflanze mit einfarbiger Füllung">
            <a:extLst>
              <a:ext uri="{FF2B5EF4-FFF2-40B4-BE49-F238E27FC236}">
                <a16:creationId xmlns:a16="http://schemas.microsoft.com/office/drawing/2014/main" id="{C55FE46C-F8E4-F3BA-B5CA-0BFC1090D2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4941" y="3147487"/>
            <a:ext cx="630000" cy="630000"/>
          </a:xfrm>
          <a:prstGeom prst="rect">
            <a:avLst/>
          </a:prstGeom>
        </p:spPr>
      </p:pic>
      <p:sp>
        <p:nvSpPr>
          <p:cNvPr id="73" name="Rechteck 72">
            <a:extLst>
              <a:ext uri="{FF2B5EF4-FFF2-40B4-BE49-F238E27FC236}">
                <a16:creationId xmlns:a16="http://schemas.microsoft.com/office/drawing/2014/main" id="{399DC260-A66C-97DC-1912-06827AA0CCEF}"/>
              </a:ext>
            </a:extLst>
          </p:cNvPr>
          <p:cNvSpPr/>
          <p:nvPr/>
        </p:nvSpPr>
        <p:spPr>
          <a:xfrm>
            <a:off x="87947" y="3989830"/>
            <a:ext cx="3300413" cy="3779200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4AA25C3C-3D6C-CA3D-EA58-080DF558E1F5}"/>
              </a:ext>
            </a:extLst>
          </p:cNvPr>
          <p:cNvSpPr txBox="1"/>
          <p:nvPr/>
        </p:nvSpPr>
        <p:spPr>
          <a:xfrm>
            <a:off x="89264" y="3993690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Wie?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4053E3A1-ED10-AC5E-8671-76BA08E96428}"/>
              </a:ext>
            </a:extLst>
          </p:cNvPr>
          <p:cNvSpPr txBox="1"/>
          <p:nvPr/>
        </p:nvSpPr>
        <p:spPr>
          <a:xfrm>
            <a:off x="475355" y="4249045"/>
            <a:ext cx="2235236" cy="21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Ethikkommission</a:t>
            </a:r>
          </a:p>
        </p:txBody>
      </p:sp>
      <p:pic>
        <p:nvPicPr>
          <p:cNvPr id="58" name="Grafik 57" descr="Puzzleteile mit einfarbiger Füllung">
            <a:extLst>
              <a:ext uri="{FF2B5EF4-FFF2-40B4-BE49-F238E27FC236}">
                <a16:creationId xmlns:a16="http://schemas.microsoft.com/office/drawing/2014/main" id="{225CE2D8-13BA-B399-F3E2-BC97467FF5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4545" y="4191249"/>
            <a:ext cx="290810" cy="290810"/>
          </a:xfrm>
          <a:prstGeom prst="rect">
            <a:avLst/>
          </a:prstGeom>
        </p:spPr>
      </p:pic>
      <p:sp>
        <p:nvSpPr>
          <p:cNvPr id="82" name="Textfeld 81">
            <a:extLst>
              <a:ext uri="{FF2B5EF4-FFF2-40B4-BE49-F238E27FC236}">
                <a16:creationId xmlns:a16="http://schemas.microsoft.com/office/drawing/2014/main" id="{0DEBC77D-8D6F-E1B0-079D-E93D9ABD9F28}"/>
              </a:ext>
            </a:extLst>
          </p:cNvPr>
          <p:cNvSpPr txBox="1"/>
          <p:nvPr/>
        </p:nvSpPr>
        <p:spPr>
          <a:xfrm>
            <a:off x="132744" y="4515832"/>
            <a:ext cx="3253178" cy="325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Zusammensetzung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Vorsitz des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Vorsitz des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Personalrats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Prorektorat Transfer und Klimastrategie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Senatsbeauftragte:r für Ethik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Referent:in für Ethik und Nachhaltigkeit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Aufgaben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Bearbeitung ethischer Anliegen, wenn die Ethikkommission einberufen wird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 von Fällen, bei denen keine bestehende Leitlinie greift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Entwicklung von Empfehlungen für das weitere Vorgehen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zwei Jahre: Aktualisierung und Weiterentwicklung des Ethikkodex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Prinzipien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Unabhängiges, vertrauliches Arbeiten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Orientierung am Ethikkodex, nicht an Einzelinteressen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juristische Beurteilung, sondern ethische Bewertung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CC2B69A6-A460-BB4D-7CB9-9BDF437C9F35}"/>
              </a:ext>
            </a:extLst>
          </p:cNvPr>
          <p:cNvSpPr/>
          <p:nvPr/>
        </p:nvSpPr>
        <p:spPr>
          <a:xfrm>
            <a:off x="3474725" y="3989830"/>
            <a:ext cx="3300413" cy="3779200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E0A85FC6-5541-4EA4-8AC7-94EB0BAE9B2B}"/>
              </a:ext>
            </a:extLst>
          </p:cNvPr>
          <p:cNvSpPr txBox="1"/>
          <p:nvPr/>
        </p:nvSpPr>
        <p:spPr>
          <a:xfrm>
            <a:off x="3862133" y="4249045"/>
            <a:ext cx="2235236" cy="21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Digitale Beratung</a:t>
            </a:r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B580E21B-5B06-F869-F49C-B21668E825C8}"/>
              </a:ext>
            </a:extLst>
          </p:cNvPr>
          <p:cNvSpPr txBox="1"/>
          <p:nvPr/>
        </p:nvSpPr>
        <p:spPr>
          <a:xfrm>
            <a:off x="3519522" y="4515832"/>
            <a:ext cx="3253178" cy="325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Anliegen, Fragen, Probleme?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Kontaktkompass hilft Ihnen schnell und gezielt weiter.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funktioniert es: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Ist es ein Notfall?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Sofortige Weiterleitung an Notfall-Kontakte bei Gefahr.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Sonstiges Anliegen?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Weiterleitung zur passenden Leitlinie und/oder Ansprechperson.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Keine Lösung gefunden?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Weiterleitung an Ethikbeauftragte:n und ggf. an die Ethikkommission.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Anliegen wird ernst genommen – schnell, vertraulich und zielgerichtet.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Grafik 55" descr="Laptop Silhouette">
            <a:extLst>
              <a:ext uri="{FF2B5EF4-FFF2-40B4-BE49-F238E27FC236}">
                <a16:creationId xmlns:a16="http://schemas.microsoft.com/office/drawing/2014/main" id="{9A59B060-3853-F53F-31FF-DAB9BD0727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570928" y="4190854"/>
            <a:ext cx="291600" cy="291600"/>
          </a:xfrm>
          <a:prstGeom prst="rect">
            <a:avLst/>
          </a:prstGeom>
        </p:spPr>
      </p:pic>
      <p:sp>
        <p:nvSpPr>
          <p:cNvPr id="92" name="Rechteck 91">
            <a:extLst>
              <a:ext uri="{FF2B5EF4-FFF2-40B4-BE49-F238E27FC236}">
                <a16:creationId xmlns:a16="http://schemas.microsoft.com/office/drawing/2014/main" id="{D18C9A7F-BC21-DB54-E3F9-631B37855496}"/>
              </a:ext>
            </a:extLst>
          </p:cNvPr>
          <p:cNvSpPr/>
          <p:nvPr/>
        </p:nvSpPr>
        <p:spPr>
          <a:xfrm>
            <a:off x="84193" y="7839159"/>
            <a:ext cx="3301729" cy="1281971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4C46AFD6-0CC3-4839-1508-EEB1E12CDDE9}"/>
              </a:ext>
            </a:extLst>
          </p:cNvPr>
          <p:cNvSpPr txBox="1"/>
          <p:nvPr/>
        </p:nvSpPr>
        <p:spPr>
          <a:xfrm>
            <a:off x="85509" y="7843019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Wen?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452AA753-05A7-B4FB-A8BE-684D9823D00B}"/>
              </a:ext>
            </a:extLst>
          </p:cNvPr>
          <p:cNvSpPr txBox="1"/>
          <p:nvPr/>
        </p:nvSpPr>
        <p:spPr>
          <a:xfrm>
            <a:off x="119221" y="8048494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Studierende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Professor:innen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Lehrbeauftragte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Doktorand:innen</a:t>
            </a: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F46F3D43-2C68-19B4-0A30-FB2A0213ABE5}"/>
              </a:ext>
            </a:extLst>
          </p:cNvPr>
          <p:cNvSpPr/>
          <p:nvPr/>
        </p:nvSpPr>
        <p:spPr>
          <a:xfrm>
            <a:off x="3472080" y="7839159"/>
            <a:ext cx="3301729" cy="1281971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31185CA0-DFBB-D901-D563-478E36DD66DB}"/>
              </a:ext>
            </a:extLst>
          </p:cNvPr>
          <p:cNvSpPr txBox="1"/>
          <p:nvPr/>
        </p:nvSpPr>
        <p:spPr>
          <a:xfrm>
            <a:off x="3473396" y="7843019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Kontakte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2CD0A7C3-C998-6C06-DE23-DE76A928F89A}"/>
              </a:ext>
            </a:extLst>
          </p:cNvPr>
          <p:cNvSpPr txBox="1"/>
          <p:nvPr/>
        </p:nvSpPr>
        <p:spPr>
          <a:xfrm>
            <a:off x="3482879" y="8048494"/>
            <a:ext cx="3258489" cy="102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Zentrum für Klimakompetenz und Ethik</a:t>
            </a:r>
          </a:p>
          <a:p>
            <a:r>
              <a:rPr lang="de-DE" sz="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zke@hft-stuttgart.de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Tobias Popovic | Senatsbeauftragter für Ethik</a:t>
            </a:r>
          </a:p>
          <a:p>
            <a:r>
              <a:rPr lang="de-DE" sz="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tobias.popovic@hft-stuttgart.de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 Arfeli | Referentin für Ethik &amp; Nachhaltigkeit</a:t>
            </a:r>
          </a:p>
          <a:p>
            <a:r>
              <a:rPr lang="de-DE" sz="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diana.arfeli@hft-stuttgart.de</a:t>
            </a:r>
          </a:p>
        </p:txBody>
      </p:sp>
    </p:spTree>
    <p:extLst>
      <p:ext uri="{BB962C8B-B14F-4D97-AF65-F5344CB8AC3E}">
        <p14:creationId xmlns:p14="http://schemas.microsoft.com/office/powerpoint/2010/main" val="305823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341</Words>
  <Application>Microsoft Office PowerPoint</Application>
  <PresentationFormat>Benutzerdefiniert</PresentationFormat>
  <Paragraphs>91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Michaja Treczokat</dc:creator>
  <cp:lastModifiedBy>Dr. Diana Arfeli</cp:lastModifiedBy>
  <cp:revision>6</cp:revision>
  <dcterms:created xsi:type="dcterms:W3CDTF">2025-11-28T16:59:02Z</dcterms:created>
  <dcterms:modified xsi:type="dcterms:W3CDTF">2025-12-10T12:27:05Z</dcterms:modified>
</cp:coreProperties>
</file>