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Überblick: Leitlinien an der HfT" id="{281BB38F-6F39-4872-8852-14F9C97D08D3}">
          <p14:sldIdLst>
            <p14:sldId id="261"/>
          </p14:sldIdLst>
        </p14:section>
        <p14:section name="Back-Up (alt)" id="{691AC787-8F3B-4B07-98EB-06103D2B09A1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726F"/>
    <a:srgbClr val="F4A6A6"/>
    <a:srgbClr val="FF736C"/>
    <a:srgbClr val="E33840"/>
    <a:srgbClr val="EC6A6A"/>
    <a:srgbClr val="3A3A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71" autoAdjust="0"/>
    <p:restoredTop sz="94719"/>
  </p:normalViewPr>
  <p:slideViewPr>
    <p:cSldViewPr snapToGrid="0">
      <p:cViewPr varScale="1">
        <p:scale>
          <a:sx n="107" d="100"/>
          <a:sy n="107" d="100"/>
        </p:scale>
        <p:origin x="8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639DBC-AC64-9A77-5BF2-2A71B454E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930B77A-D519-4D66-68E3-D0131C401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08AB2C6-D0FD-2D92-8917-3C0F20218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9A0A4-E690-435C-8A4E-D39281E44865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5F58B5-F70E-C6FD-5866-9D7097653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A33137-4347-C3CC-7880-17C13A5A2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9984C-8FCA-4364-BC1A-7ACEF10384D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6239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D219F8-1139-80B8-94A2-82F85D55B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591BB0A-A54C-5C5F-DAC7-F5734A726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B0A6846-75CF-E947-672D-4CEAF705D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9A0A4-E690-435C-8A4E-D39281E44865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C7FCDA9-B071-897B-826E-A0C047F48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6757BD-4026-A756-01F8-00D9F5657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9984C-8FCA-4364-BC1A-7ACEF10384D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8133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19655B-6F26-A52A-C7C1-A67658EEB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E28A6D8-D5D0-6858-6D1F-387CEB7A6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D0261B-7A8C-4FD8-A409-8CABA59A9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9A0A4-E690-435C-8A4E-D39281E44865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5B2D769-1163-02C4-4620-4D7A65140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ED4E78-BF78-236A-11A8-6FB913AB5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9984C-8FCA-4364-BC1A-7ACEF10384D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7519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47E229-99C4-200B-36E5-A675A8765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38E1CF-D6E7-FDB9-8554-FA93B5FB9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6F2F52A-E615-D34D-831E-EC74F52F16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841626F-8B38-DEC5-F233-5106468C0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9A0A4-E690-435C-8A4E-D39281E44865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DD24A70-EBEA-25CF-AE3D-7F1296E45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4F2D605-E30A-C10C-6087-7F6B082EC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9984C-8FCA-4364-BC1A-7ACEF10384D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6727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A8302B-0B54-2E6C-F117-1FF557E30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71BC626-7987-2E47-35EA-12DE1C5CF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42F520B-B633-D707-7E69-F9EE57485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2A110B3-FAA8-C3C3-1DAD-72611A397A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3B7F0E2-3EC6-5BFC-83F1-1311366A14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B92695E-DB10-705C-0C41-90E0995BC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9A0A4-E690-435C-8A4E-D39281E44865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0361094-E275-AE51-25A5-13474EDF9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DE0D6C6-D452-1E81-0077-37A72C030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9984C-8FCA-4364-BC1A-7ACEF10384D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3917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B29FDE-5C9A-41A5-E469-2134CDDC3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70D5856-AF05-6289-010E-F872D5781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9A0A4-E690-435C-8A4E-D39281E44865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03792C-9093-23FC-B152-DBF35DFE2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29A3B7B-372A-3BF2-9122-84A463DD0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9984C-8FCA-4364-BC1A-7ACEF10384D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5349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CC64F4D-BCFF-EB62-2708-4A1B2526E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9A0A4-E690-435C-8A4E-D39281E44865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3A764EF-C6F0-AB1B-1605-D2CA177F7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DB854E9-8726-B26B-C8EF-A7388C70C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9984C-8FCA-4364-BC1A-7ACEF10384D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1878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1F0E77-DA47-D736-FD1F-B6FA56FEA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B2516B-1239-E376-4C75-5E1068A17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3333E6A-6413-10FB-78DF-8B55B6034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BC0178B-5C47-8A6F-F838-43862B574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9A0A4-E690-435C-8A4E-D39281E44865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081F1E8-5AD5-0300-E40A-AFA7B02E2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88BCCF7-64D9-3D29-EFAE-A793978FD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9984C-8FCA-4364-BC1A-7ACEF10384D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9539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C085B4-BFF9-711F-FE49-3ED29734C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EFFA7DE-BE73-6B79-8A63-01B3EACF9C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61203F6-2228-1BBF-D15E-253DA4C415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0FF2582-F21D-79C7-C362-8C2D9D7C0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9A0A4-E690-435C-8A4E-D39281E44865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0F23CF3-1C19-5A79-CC13-DFB3A9078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D0FEC56-B36F-8A18-1217-7D586AA46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9984C-8FCA-4364-BC1A-7ACEF10384D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489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6ABC36-F833-9DF2-B42A-6D24F98B9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FB422DE-405F-B5BC-1512-D7A11BC2A2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495BBA8-6077-C4E7-F035-F7441CD2E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9A0A4-E690-435C-8A4E-D39281E44865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5E099E-5A9A-BE22-508E-4A15CE029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9DCE720-5720-F508-9EA8-350837554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9984C-8FCA-4364-BC1A-7ACEF10384D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4086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D20F012-7AB5-4C57-96ED-3760D7598A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B4793CE-FF8F-551D-F4B8-75F9D303DE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264AA88-32F8-BC80-01B6-A00F9FF90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9A0A4-E690-435C-8A4E-D39281E44865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DC8FE58-2555-3327-2628-28E5A9F64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464B912-EBD5-5B68-05F9-615F70EFC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9984C-8FCA-4364-BC1A-7ACEF10384D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3716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DB15B23-577D-6C46-DD8B-70271968A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6360E5C-3A5E-49E2-F7CA-FE438E9E75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3A721D1-CC2B-3621-5E02-D537412C44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C9A0A4-E690-435C-8A4E-D39281E44865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B8F34FF-BFD7-5977-9C93-EC5F96EE67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8413B8-679F-BF1D-6F77-15543A918C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E9984C-8FCA-4364-BC1A-7ACEF10384D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8896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ndesrecht-bw.de/jportal/?quelle=jlink&amp;query=HSchulG+BW&amp;psml=bsbawueprod.psml&amp;max=true)" TargetMode="External"/><Relationship Id="rId2" Type="http://schemas.openxmlformats.org/officeDocument/2006/relationships/hyperlink" Target="https://wiki.hft-stuttgart.de/download/attachments/34867778/DFG-Kodex_Satzung_Sicherung_gute_wissenschaftliche_Praxis.pdf?version=1&amp;modificationDate=1706004455904&amp;api=v2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3265E-9C26-072F-65FC-8D2D52674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B43E445F-3006-9CB4-6FF7-0F0814926438}"/>
              </a:ext>
            </a:extLst>
          </p:cNvPr>
          <p:cNvSpPr/>
          <p:nvPr/>
        </p:nvSpPr>
        <p:spPr>
          <a:xfrm>
            <a:off x="178581" y="702786"/>
            <a:ext cx="5905500" cy="2985466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60B9605F-05A9-AB61-9293-26B270A5E68C}"/>
              </a:ext>
            </a:extLst>
          </p:cNvPr>
          <p:cNvSpPr/>
          <p:nvPr/>
        </p:nvSpPr>
        <p:spPr>
          <a:xfrm>
            <a:off x="6138399" y="702786"/>
            <a:ext cx="5905500" cy="2985466"/>
          </a:xfrm>
          <a:prstGeom prst="rect">
            <a:avLst/>
          </a:prstGeom>
          <a:solidFill>
            <a:srgbClr val="EC6A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33CA307-DC7F-8649-E57C-FCFA170081AD}"/>
              </a:ext>
            </a:extLst>
          </p:cNvPr>
          <p:cNvSpPr/>
          <p:nvPr/>
        </p:nvSpPr>
        <p:spPr>
          <a:xfrm>
            <a:off x="178581" y="3738827"/>
            <a:ext cx="5905500" cy="2985466"/>
          </a:xfrm>
          <a:prstGeom prst="rect">
            <a:avLst/>
          </a:prstGeom>
          <a:solidFill>
            <a:srgbClr val="FF73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C70016AB-AA9B-F265-BE70-527A201A7810}"/>
              </a:ext>
            </a:extLst>
          </p:cNvPr>
          <p:cNvSpPr/>
          <p:nvPr/>
        </p:nvSpPr>
        <p:spPr>
          <a:xfrm>
            <a:off x="6138399" y="3738827"/>
            <a:ext cx="5905500" cy="2985466"/>
          </a:xfrm>
          <a:prstGeom prst="rect">
            <a:avLst/>
          </a:prstGeom>
          <a:solidFill>
            <a:srgbClr val="F4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81A4671-3C58-6118-2782-9873D2D38D3D}"/>
              </a:ext>
            </a:extLst>
          </p:cNvPr>
          <p:cNvSpPr txBox="1"/>
          <p:nvPr/>
        </p:nvSpPr>
        <p:spPr>
          <a:xfrm>
            <a:off x="0" y="13208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Überblick: Leitlinien an der Hochschule für Technik Stuttgart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C0C28D5-0699-4169-7BF3-2DC1584D0587}"/>
              </a:ext>
            </a:extLst>
          </p:cNvPr>
          <p:cNvSpPr txBox="1"/>
          <p:nvPr/>
        </p:nvSpPr>
        <p:spPr>
          <a:xfrm>
            <a:off x="186201" y="1224513"/>
            <a:ext cx="5867400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Führungsleitlinien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Homepage zur Meldung eines rechtlichen Vergehens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KI-Ethikleitlinie Lehre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F3AF3D0-C8F9-3C7F-0359-BFEB43773882}"/>
              </a:ext>
            </a:extLst>
          </p:cNvPr>
          <p:cNvSpPr txBox="1"/>
          <p:nvPr/>
        </p:nvSpPr>
        <p:spPr>
          <a:xfrm>
            <a:off x="178581" y="737898"/>
            <a:ext cx="58978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600" b="1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Verantwortung und Integrität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D0A5856-BADB-FEF7-D394-FCFF05D08B9C}"/>
              </a:ext>
            </a:extLst>
          </p:cNvPr>
          <p:cNvSpPr txBox="1"/>
          <p:nvPr/>
        </p:nvSpPr>
        <p:spPr>
          <a:xfrm>
            <a:off x="6157347" y="737898"/>
            <a:ext cx="58826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Gleichberechtigung und respektvolles Miteinander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60962AB-8259-C021-56F3-8DF8FD3A8DD7}"/>
              </a:ext>
            </a:extLst>
          </p:cNvPr>
          <p:cNvSpPr txBox="1"/>
          <p:nvPr/>
        </p:nvSpPr>
        <p:spPr>
          <a:xfrm>
            <a:off x="6138399" y="1224513"/>
            <a:ext cx="58826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AGG – Allgemeines Gleichbehandlungsgesetz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Barrierefrei studieren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Gleichstellungs- und Chancengleichheitsplan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Leitfaden Gendergerechte Sprache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Richtlinie Schutz vor sexueller Beläst</a:t>
            </a:r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igung, Diskriminierung und Mobbing an der HFT Stuttgart</a:t>
            </a:r>
            <a:endParaRPr lang="de-DE" sz="140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D3E4A8AD-D73B-196D-96E3-5C654016F985}"/>
              </a:ext>
            </a:extLst>
          </p:cNvPr>
          <p:cNvSpPr txBox="1"/>
          <p:nvPr/>
        </p:nvSpPr>
        <p:spPr>
          <a:xfrm>
            <a:off x="186202" y="3804510"/>
            <a:ext cx="59283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Wissenschaftsfreiheit und Bildungsqualität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D678DFB-43B5-3202-5142-C77564DA597F}"/>
              </a:ext>
            </a:extLst>
          </p:cNvPr>
          <p:cNvSpPr txBox="1"/>
          <p:nvPr/>
        </p:nvSpPr>
        <p:spPr>
          <a:xfrm>
            <a:off x="186201" y="4159927"/>
            <a:ext cx="589788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Datenschutzsatzung 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Datenschutzleitlinie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Satzung zur Sicherung guter wissenschaftlicher Praxis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Struktur- und Entwicklungsplan 2023-2027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Verfahrensordnung zum Umgang mit wissenschaftlichem Fehlverhalten 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Leitbild Lehren und Lernen</a:t>
            </a:r>
            <a:endParaRPr lang="de-DE" sz="140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endParaRPr lang="de-DE" sz="1400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55B1F4F-738B-AD9A-D543-D5E5C786C16E}"/>
              </a:ext>
            </a:extLst>
          </p:cNvPr>
          <p:cNvSpPr txBox="1"/>
          <p:nvPr/>
        </p:nvSpPr>
        <p:spPr>
          <a:xfrm>
            <a:off x="6144990" y="3847362"/>
            <a:ext cx="58978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Nachhaltigkeit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50E3834B-92B1-159E-4A74-8F479B23FCFF}"/>
              </a:ext>
            </a:extLst>
          </p:cNvPr>
          <p:cNvSpPr txBox="1"/>
          <p:nvPr/>
        </p:nvSpPr>
        <p:spPr>
          <a:xfrm>
            <a:off x="6146019" y="4696948"/>
            <a:ext cx="58978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Hospitality-Leitlinie der HFT Stuttgart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Umwelterklärung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Umwelt- und Nachhaltigkeitsrichtlinien</a:t>
            </a:r>
            <a:endParaRPr lang="de-DE" sz="140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echseck 22">
            <a:extLst>
              <a:ext uri="{FF2B5EF4-FFF2-40B4-BE49-F238E27FC236}">
                <a16:creationId xmlns:a16="http://schemas.microsoft.com/office/drawing/2014/main" id="{3164192A-421B-524F-CBDB-ECE4205D4251}"/>
              </a:ext>
            </a:extLst>
          </p:cNvPr>
          <p:cNvSpPr/>
          <p:nvPr/>
        </p:nvSpPr>
        <p:spPr>
          <a:xfrm>
            <a:off x="663892" y="2668517"/>
            <a:ext cx="2219960" cy="375920"/>
          </a:xfrm>
          <a:prstGeom prst="hexagon">
            <a:avLst/>
          </a:prstGeom>
          <a:solidFill>
            <a:srgbClr val="FF73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Verantwortungsbewusstsein</a:t>
            </a:r>
          </a:p>
        </p:txBody>
      </p:sp>
      <p:sp>
        <p:nvSpPr>
          <p:cNvPr id="26" name="Sechseck 25">
            <a:extLst>
              <a:ext uri="{FF2B5EF4-FFF2-40B4-BE49-F238E27FC236}">
                <a16:creationId xmlns:a16="http://schemas.microsoft.com/office/drawing/2014/main" id="{55308BB5-67AA-2C46-4A9D-C88CB1631C31}"/>
              </a:ext>
            </a:extLst>
          </p:cNvPr>
          <p:cNvSpPr/>
          <p:nvPr/>
        </p:nvSpPr>
        <p:spPr>
          <a:xfrm>
            <a:off x="675322" y="3136077"/>
            <a:ext cx="2219960" cy="375920"/>
          </a:xfrm>
          <a:prstGeom prst="hexagon">
            <a:avLst/>
          </a:prstGeom>
          <a:solidFill>
            <a:srgbClr val="FF73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Wissenschaftliche Redlichkeit</a:t>
            </a:r>
          </a:p>
        </p:txBody>
      </p:sp>
      <p:sp>
        <p:nvSpPr>
          <p:cNvPr id="27" name="Sechseck 26">
            <a:extLst>
              <a:ext uri="{FF2B5EF4-FFF2-40B4-BE49-F238E27FC236}">
                <a16:creationId xmlns:a16="http://schemas.microsoft.com/office/drawing/2014/main" id="{84D616B2-1040-35F3-04CD-49DD1E0860AA}"/>
              </a:ext>
            </a:extLst>
          </p:cNvPr>
          <p:cNvSpPr/>
          <p:nvPr/>
        </p:nvSpPr>
        <p:spPr>
          <a:xfrm>
            <a:off x="2954972" y="2664878"/>
            <a:ext cx="2219960" cy="375920"/>
          </a:xfrm>
          <a:prstGeom prst="hexagon">
            <a:avLst/>
          </a:prstGeom>
          <a:solidFill>
            <a:srgbClr val="FF73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Integrität</a:t>
            </a:r>
          </a:p>
        </p:txBody>
      </p:sp>
      <p:sp>
        <p:nvSpPr>
          <p:cNvPr id="28" name="Sechseck 27">
            <a:extLst>
              <a:ext uri="{FF2B5EF4-FFF2-40B4-BE49-F238E27FC236}">
                <a16:creationId xmlns:a16="http://schemas.microsoft.com/office/drawing/2014/main" id="{A729AD97-943C-448A-CCFE-BEAB087D8259}"/>
              </a:ext>
            </a:extLst>
          </p:cNvPr>
          <p:cNvSpPr/>
          <p:nvPr/>
        </p:nvSpPr>
        <p:spPr>
          <a:xfrm>
            <a:off x="2977832" y="3133774"/>
            <a:ext cx="2219960" cy="375920"/>
          </a:xfrm>
          <a:prstGeom prst="hexagon">
            <a:avLst/>
          </a:prstGeom>
          <a:solidFill>
            <a:srgbClr val="FF73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Feedback-                             </a:t>
            </a:r>
            <a:r>
              <a:rPr lang="de-DE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kultur</a:t>
            </a:r>
            <a:endParaRPr lang="de-DE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echseck 28">
            <a:extLst>
              <a:ext uri="{FF2B5EF4-FFF2-40B4-BE49-F238E27FC236}">
                <a16:creationId xmlns:a16="http://schemas.microsoft.com/office/drawing/2014/main" id="{F36242E1-AA61-2B3C-9BA4-3C19D48C2661}"/>
              </a:ext>
            </a:extLst>
          </p:cNvPr>
          <p:cNvSpPr/>
          <p:nvPr/>
        </p:nvSpPr>
        <p:spPr>
          <a:xfrm>
            <a:off x="7029939" y="2625665"/>
            <a:ext cx="2219960" cy="375920"/>
          </a:xfrm>
          <a:prstGeom prst="hexagon">
            <a:avLst/>
          </a:prstGeom>
          <a:solidFill>
            <a:srgbClr val="F4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Chancengleichheit</a:t>
            </a:r>
          </a:p>
        </p:txBody>
      </p:sp>
      <p:sp>
        <p:nvSpPr>
          <p:cNvPr id="30" name="Sechseck 29">
            <a:extLst>
              <a:ext uri="{FF2B5EF4-FFF2-40B4-BE49-F238E27FC236}">
                <a16:creationId xmlns:a16="http://schemas.microsoft.com/office/drawing/2014/main" id="{D5BBB1EC-F893-7A59-230F-9F2957C89553}"/>
              </a:ext>
            </a:extLst>
          </p:cNvPr>
          <p:cNvSpPr/>
          <p:nvPr/>
        </p:nvSpPr>
        <p:spPr>
          <a:xfrm>
            <a:off x="7041369" y="3093225"/>
            <a:ext cx="2219960" cy="375920"/>
          </a:xfrm>
          <a:prstGeom prst="hexagon">
            <a:avLst/>
          </a:prstGeom>
          <a:solidFill>
            <a:srgbClr val="F4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Respekt</a:t>
            </a:r>
          </a:p>
        </p:txBody>
      </p:sp>
      <p:sp>
        <p:nvSpPr>
          <p:cNvPr id="31" name="Sechseck 30">
            <a:extLst>
              <a:ext uri="{FF2B5EF4-FFF2-40B4-BE49-F238E27FC236}">
                <a16:creationId xmlns:a16="http://schemas.microsoft.com/office/drawing/2014/main" id="{FCF0C5F1-4B2B-9791-B401-AD2235E837FC}"/>
              </a:ext>
            </a:extLst>
          </p:cNvPr>
          <p:cNvSpPr/>
          <p:nvPr/>
        </p:nvSpPr>
        <p:spPr>
          <a:xfrm>
            <a:off x="9321019" y="2622026"/>
            <a:ext cx="2219960" cy="375920"/>
          </a:xfrm>
          <a:prstGeom prst="hexagon">
            <a:avLst/>
          </a:prstGeom>
          <a:solidFill>
            <a:srgbClr val="F4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Fairness</a:t>
            </a:r>
          </a:p>
        </p:txBody>
      </p:sp>
      <p:sp>
        <p:nvSpPr>
          <p:cNvPr id="32" name="Sechseck 31">
            <a:extLst>
              <a:ext uri="{FF2B5EF4-FFF2-40B4-BE49-F238E27FC236}">
                <a16:creationId xmlns:a16="http://schemas.microsoft.com/office/drawing/2014/main" id="{A10AC191-468A-D11C-C082-24A17F836DB0}"/>
              </a:ext>
            </a:extLst>
          </p:cNvPr>
          <p:cNvSpPr/>
          <p:nvPr/>
        </p:nvSpPr>
        <p:spPr>
          <a:xfrm>
            <a:off x="9343879" y="3090922"/>
            <a:ext cx="2219960" cy="375920"/>
          </a:xfrm>
          <a:prstGeom prst="hexagon">
            <a:avLst/>
          </a:prstGeom>
          <a:solidFill>
            <a:srgbClr val="F4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Nichtdiskriminierung</a:t>
            </a:r>
          </a:p>
        </p:txBody>
      </p:sp>
      <p:sp>
        <p:nvSpPr>
          <p:cNvPr id="37" name="Sechseck 36">
            <a:extLst>
              <a:ext uri="{FF2B5EF4-FFF2-40B4-BE49-F238E27FC236}">
                <a16:creationId xmlns:a16="http://schemas.microsoft.com/office/drawing/2014/main" id="{9DD3CDC7-2CA5-6747-B04B-7CD7F7BD88CC}"/>
              </a:ext>
            </a:extLst>
          </p:cNvPr>
          <p:cNvSpPr/>
          <p:nvPr/>
        </p:nvSpPr>
        <p:spPr>
          <a:xfrm>
            <a:off x="663892" y="5740111"/>
            <a:ext cx="2219960" cy="375920"/>
          </a:xfrm>
          <a:prstGeom prst="hexagon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Datenschutz</a:t>
            </a:r>
          </a:p>
        </p:txBody>
      </p:sp>
      <p:sp>
        <p:nvSpPr>
          <p:cNvPr id="38" name="Sechseck 37">
            <a:extLst>
              <a:ext uri="{FF2B5EF4-FFF2-40B4-BE49-F238E27FC236}">
                <a16:creationId xmlns:a16="http://schemas.microsoft.com/office/drawing/2014/main" id="{C6F47A73-652D-A175-F87C-9415B9CFE8D4}"/>
              </a:ext>
            </a:extLst>
          </p:cNvPr>
          <p:cNvSpPr/>
          <p:nvPr/>
        </p:nvSpPr>
        <p:spPr>
          <a:xfrm>
            <a:off x="675322" y="6207671"/>
            <a:ext cx="2219960" cy="375920"/>
          </a:xfrm>
          <a:prstGeom prst="hexagon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Freiheit in Lehre &amp; Forschung</a:t>
            </a:r>
          </a:p>
        </p:txBody>
      </p:sp>
      <p:sp>
        <p:nvSpPr>
          <p:cNvPr id="39" name="Sechseck 38">
            <a:extLst>
              <a:ext uri="{FF2B5EF4-FFF2-40B4-BE49-F238E27FC236}">
                <a16:creationId xmlns:a16="http://schemas.microsoft.com/office/drawing/2014/main" id="{2DED4C87-423E-77DC-73D7-E808506F3812}"/>
              </a:ext>
            </a:extLst>
          </p:cNvPr>
          <p:cNvSpPr/>
          <p:nvPr/>
        </p:nvSpPr>
        <p:spPr>
          <a:xfrm>
            <a:off x="2954972" y="5736472"/>
            <a:ext cx="2219960" cy="375920"/>
          </a:xfrm>
          <a:prstGeom prst="hexagon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 geistigen Eigentums</a:t>
            </a:r>
          </a:p>
        </p:txBody>
      </p:sp>
      <p:sp>
        <p:nvSpPr>
          <p:cNvPr id="40" name="Sechseck 39">
            <a:extLst>
              <a:ext uri="{FF2B5EF4-FFF2-40B4-BE49-F238E27FC236}">
                <a16:creationId xmlns:a16="http://schemas.microsoft.com/office/drawing/2014/main" id="{5E3E805C-1A56-0F00-4004-C557F6B4C42D}"/>
              </a:ext>
            </a:extLst>
          </p:cNvPr>
          <p:cNvSpPr/>
          <p:nvPr/>
        </p:nvSpPr>
        <p:spPr>
          <a:xfrm>
            <a:off x="2977832" y="6205368"/>
            <a:ext cx="2219960" cy="375920"/>
          </a:xfrm>
          <a:prstGeom prst="hexagon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Qualität in Lehre, Forschung &amp; Transfer</a:t>
            </a:r>
          </a:p>
        </p:txBody>
      </p:sp>
      <p:sp>
        <p:nvSpPr>
          <p:cNvPr id="41" name="Sechseck 40">
            <a:extLst>
              <a:ext uri="{FF2B5EF4-FFF2-40B4-BE49-F238E27FC236}">
                <a16:creationId xmlns:a16="http://schemas.microsoft.com/office/drawing/2014/main" id="{5EF18DD1-26E6-5F6D-8097-683E36299035}"/>
              </a:ext>
            </a:extLst>
          </p:cNvPr>
          <p:cNvSpPr/>
          <p:nvPr/>
        </p:nvSpPr>
        <p:spPr>
          <a:xfrm>
            <a:off x="7007079" y="5737808"/>
            <a:ext cx="2219960" cy="375920"/>
          </a:xfrm>
          <a:prstGeom prst="hexagon">
            <a:avLst/>
          </a:prstGeom>
          <a:solidFill>
            <a:srgbClr val="E07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Gesellschaftlicher Nutzen</a:t>
            </a:r>
          </a:p>
        </p:txBody>
      </p:sp>
      <p:sp>
        <p:nvSpPr>
          <p:cNvPr id="42" name="Sechseck 41">
            <a:extLst>
              <a:ext uri="{FF2B5EF4-FFF2-40B4-BE49-F238E27FC236}">
                <a16:creationId xmlns:a16="http://schemas.microsoft.com/office/drawing/2014/main" id="{A7326C81-89E9-9B34-7B16-4889CD15F165}"/>
              </a:ext>
            </a:extLst>
          </p:cNvPr>
          <p:cNvSpPr/>
          <p:nvPr/>
        </p:nvSpPr>
        <p:spPr>
          <a:xfrm>
            <a:off x="7018509" y="6205368"/>
            <a:ext cx="2219960" cy="375920"/>
          </a:xfrm>
          <a:prstGeom prst="hexagon">
            <a:avLst/>
          </a:prstGeom>
          <a:solidFill>
            <a:srgbClr val="E07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Nachhaltigkeit &amp; Umweltschutz</a:t>
            </a:r>
          </a:p>
        </p:txBody>
      </p:sp>
      <p:sp>
        <p:nvSpPr>
          <p:cNvPr id="43" name="Sechseck 42">
            <a:extLst>
              <a:ext uri="{FF2B5EF4-FFF2-40B4-BE49-F238E27FC236}">
                <a16:creationId xmlns:a16="http://schemas.microsoft.com/office/drawing/2014/main" id="{49576A69-9576-5F7A-8EC8-CFA1042C712B}"/>
              </a:ext>
            </a:extLst>
          </p:cNvPr>
          <p:cNvSpPr/>
          <p:nvPr/>
        </p:nvSpPr>
        <p:spPr>
          <a:xfrm>
            <a:off x="9298159" y="5734169"/>
            <a:ext cx="2219960" cy="375920"/>
          </a:xfrm>
          <a:prstGeom prst="hexagon">
            <a:avLst/>
          </a:prstGeom>
          <a:solidFill>
            <a:srgbClr val="E07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Gemeinwohl</a:t>
            </a:r>
          </a:p>
        </p:txBody>
      </p:sp>
      <p:sp>
        <p:nvSpPr>
          <p:cNvPr id="44" name="Sechseck 43">
            <a:extLst>
              <a:ext uri="{FF2B5EF4-FFF2-40B4-BE49-F238E27FC236}">
                <a16:creationId xmlns:a16="http://schemas.microsoft.com/office/drawing/2014/main" id="{5FE19040-C050-3C0D-DF39-92817BA09EBE}"/>
              </a:ext>
            </a:extLst>
          </p:cNvPr>
          <p:cNvSpPr/>
          <p:nvPr/>
        </p:nvSpPr>
        <p:spPr>
          <a:xfrm>
            <a:off x="9321019" y="6203065"/>
            <a:ext cx="2219960" cy="375920"/>
          </a:xfrm>
          <a:prstGeom prst="hexagon">
            <a:avLst/>
          </a:prstGeom>
          <a:solidFill>
            <a:srgbClr val="E07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Gesundheit am Arbeits- und Studienplatz</a:t>
            </a:r>
          </a:p>
        </p:txBody>
      </p:sp>
      <p:sp>
        <p:nvSpPr>
          <p:cNvPr id="17" name="Sechseck 16">
            <a:extLst>
              <a:ext uri="{FF2B5EF4-FFF2-40B4-BE49-F238E27FC236}">
                <a16:creationId xmlns:a16="http://schemas.microsoft.com/office/drawing/2014/main" id="{43DE048E-EA6F-4FCF-A8CB-B2CD701ECD33}"/>
              </a:ext>
            </a:extLst>
          </p:cNvPr>
          <p:cNvSpPr/>
          <p:nvPr/>
        </p:nvSpPr>
        <p:spPr>
          <a:xfrm>
            <a:off x="4501197" y="2770973"/>
            <a:ext cx="3189605" cy="190473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213D8797-CCDA-15CF-5D66-092AA16219CA}"/>
              </a:ext>
            </a:extLst>
          </p:cNvPr>
          <p:cNvSpPr txBox="1"/>
          <p:nvPr/>
        </p:nvSpPr>
        <p:spPr>
          <a:xfrm>
            <a:off x="4937760" y="2872898"/>
            <a:ext cx="22774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de-DE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Allgemeines</a:t>
            </a:r>
            <a:endParaRPr lang="de-DE" sz="1600" b="0" i="0" dirty="0">
              <a:solidFill>
                <a:schemeClr val="bg2">
                  <a:lumMod val="50000"/>
                </a:schemeClr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E3A0508B-8585-9B34-800C-F519A7A47D81}"/>
              </a:ext>
            </a:extLst>
          </p:cNvPr>
          <p:cNvSpPr txBox="1"/>
          <p:nvPr/>
        </p:nvSpPr>
        <p:spPr>
          <a:xfrm>
            <a:off x="4937760" y="3308119"/>
            <a:ext cx="237140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LHG – Landeshochschulgesetz Baden-Württemberg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Hausordnung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Grundordnung</a:t>
            </a:r>
          </a:p>
        </p:txBody>
      </p:sp>
    </p:spTree>
    <p:extLst>
      <p:ext uri="{BB962C8B-B14F-4D97-AF65-F5344CB8AC3E}">
        <p14:creationId xmlns:p14="http://schemas.microsoft.com/office/powerpoint/2010/main" val="2147125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128</Words>
  <Application>Microsoft Office PowerPoint</Application>
  <PresentationFormat>Breitbild</PresentationFormat>
  <Paragraphs>42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Vanessa C</dc:creator>
  <cp:lastModifiedBy>Dr. Diana Arfeli</cp:lastModifiedBy>
  <cp:revision>24</cp:revision>
  <dcterms:created xsi:type="dcterms:W3CDTF">2025-06-09T22:30:12Z</dcterms:created>
  <dcterms:modified xsi:type="dcterms:W3CDTF">2025-12-08T11:56:47Z</dcterms:modified>
</cp:coreProperties>
</file>